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5"/>
  </p:notesMasterIdLst>
  <p:handoutMasterIdLst>
    <p:handoutMasterId r:id="rId16"/>
  </p:handoutMasterIdLst>
  <p:sldIdLst>
    <p:sldId id="256" r:id="rId5"/>
    <p:sldId id="258" r:id="rId6"/>
    <p:sldId id="257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9B9D"/>
    <a:srgbClr val="AEB0AF"/>
    <a:srgbClr val="CEC7C1"/>
    <a:srgbClr val="8C8D90"/>
    <a:srgbClr val="D25350"/>
    <a:srgbClr val="808184"/>
    <a:srgbClr val="75767A"/>
    <a:srgbClr val="4E4F54"/>
    <a:srgbClr val="84888B"/>
    <a:srgbClr val="A04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5161" autoAdjust="0"/>
  </p:normalViewPr>
  <p:slideViewPr>
    <p:cSldViewPr snapToGrid="0" showGuides="1">
      <p:cViewPr varScale="1">
        <p:scale>
          <a:sx n="72" d="100"/>
          <a:sy n="72" d="100"/>
        </p:scale>
        <p:origin x="208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Wire feed speed vs. Layer height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20 in/min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Sheet1!$C$2:$C$6</c:f>
              <c:numCache>
                <c:formatCode>General</c:formatCode>
                <c:ptCount val="5"/>
                <c:pt idx="0">
                  <c:v>300</c:v>
                </c:pt>
                <c:pt idx="1">
                  <c:v>350</c:v>
                </c:pt>
                <c:pt idx="2">
                  <c:v>400</c:v>
                </c:pt>
                <c:pt idx="3">
                  <c:v>450</c:v>
                </c:pt>
                <c:pt idx="4">
                  <c:v>500</c:v>
                </c:pt>
              </c:numCache>
            </c:numRef>
          </c:cat>
          <c:val>
            <c:numRef>
              <c:f>Sheet1!$G$2:$G$6</c:f>
              <c:numCache>
                <c:formatCode>0.00</c:formatCode>
                <c:ptCount val="5"/>
                <c:pt idx="0">
                  <c:v>1.5371999999999999</c:v>
                </c:pt>
                <c:pt idx="1">
                  <c:v>1.6512</c:v>
                </c:pt>
                <c:pt idx="2">
                  <c:v>1.7051999999999998</c:v>
                </c:pt>
                <c:pt idx="3">
                  <c:v>1.7953999999999999</c:v>
                </c:pt>
                <c:pt idx="4">
                  <c:v>1.8854000000000002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453-4A15-AA31-DE8DA8FD167C}"/>
            </c:ext>
          </c:extLst>
        </c:ser>
        <c:ser>
          <c:idx val="1"/>
          <c:order val="1"/>
          <c:tx>
            <c:v>30 in/min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Sheet1!$G$7:$G$11</c:f>
              <c:numCache>
                <c:formatCode>0.00</c:formatCode>
                <c:ptCount val="5"/>
                <c:pt idx="0">
                  <c:v>1.37</c:v>
                </c:pt>
                <c:pt idx="1">
                  <c:v>1.3825999999999998</c:v>
                </c:pt>
                <c:pt idx="2">
                  <c:v>1.4329999999999998</c:v>
                </c:pt>
                <c:pt idx="3">
                  <c:v>1.4690000000000001</c:v>
                </c:pt>
                <c:pt idx="4">
                  <c:v>1.5620000000000003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453-4A15-AA31-DE8DA8FD167C}"/>
            </c:ext>
          </c:extLst>
        </c:ser>
        <c:ser>
          <c:idx val="2"/>
          <c:order val="2"/>
          <c:tx>
            <c:v>40 in/min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Sheet1!$G$12:$G$16</c:f>
              <c:numCache>
                <c:formatCode>0.00</c:formatCode>
                <c:ptCount val="5"/>
                <c:pt idx="0">
                  <c:v>1.2269999999999999</c:v>
                </c:pt>
                <c:pt idx="1">
                  <c:v>1.2770000000000001</c:v>
                </c:pt>
                <c:pt idx="2">
                  <c:v>1.3314000000000001</c:v>
                </c:pt>
                <c:pt idx="3">
                  <c:v>1.4020000000000001</c:v>
                </c:pt>
                <c:pt idx="4">
                  <c:v>1.4180000000000001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453-4A15-AA31-DE8DA8FD167C}"/>
            </c:ext>
          </c:extLst>
        </c:ser>
        <c:ser>
          <c:idx val="3"/>
          <c:order val="3"/>
          <c:tx>
            <c:v>50 in/min</c:v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val>
            <c:numRef>
              <c:f>Sheet1!$G$17:$G$21</c:f>
              <c:numCache>
                <c:formatCode>0.00</c:formatCode>
                <c:ptCount val="5"/>
                <c:pt idx="0">
                  <c:v>1.1659999999999999</c:v>
                </c:pt>
                <c:pt idx="1">
                  <c:v>1.212</c:v>
                </c:pt>
                <c:pt idx="2">
                  <c:v>1.2672000000000001</c:v>
                </c:pt>
                <c:pt idx="3">
                  <c:v>1.3479999999999999</c:v>
                </c:pt>
                <c:pt idx="4">
                  <c:v>1.3563999999999998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453-4A15-AA31-DE8DA8FD167C}"/>
            </c:ext>
          </c:extLst>
        </c:ser>
        <c:ser>
          <c:idx val="4"/>
          <c:order val="4"/>
          <c:tx>
            <c:v>60 in/min</c:v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val>
            <c:numRef>
              <c:f>Sheet1!$G$22:$G$26</c:f>
              <c:numCache>
                <c:formatCode>0.00</c:formatCode>
                <c:ptCount val="5"/>
                <c:pt idx="0">
                  <c:v>1.0640000000000001</c:v>
                </c:pt>
                <c:pt idx="1">
                  <c:v>1.0794000000000001</c:v>
                </c:pt>
                <c:pt idx="2">
                  <c:v>1.0939999999999999</c:v>
                </c:pt>
                <c:pt idx="3">
                  <c:v>1.2152000000000001</c:v>
                </c:pt>
                <c:pt idx="4">
                  <c:v>1.2278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453-4A15-AA31-DE8DA8FD16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062495"/>
        <c:axId val="50063327"/>
      </c:lineChart>
      <c:catAx>
        <c:axId val="5006249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Wire Feed Speed</a:t>
                </a:r>
                <a:r>
                  <a:rPr lang="en-US" baseline="0"/>
                  <a:t> (in/min)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063327"/>
        <c:crosses val="autoZero"/>
        <c:auto val="1"/>
        <c:lblAlgn val="ctr"/>
        <c:lblOffset val="100"/>
        <c:noMultiLvlLbl val="0"/>
      </c:catAx>
      <c:valAx>
        <c:axId val="50063327"/>
        <c:scaling>
          <c:orientation val="minMax"/>
          <c:min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Average Layer Height (mm)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0624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11/9/2023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11/9/2023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494F7A-66DD-4829-9AF4-30A3A0F241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576" y="5392850"/>
            <a:ext cx="1644776" cy="40263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pic>
        <p:nvPicPr>
          <p:cNvPr id="4" name="Picture 3" descr="Commonwealth Fusion Systems Raises $84 Million in A2 Round">
            <a:extLst>
              <a:ext uri="{FF2B5EF4-FFF2-40B4-BE49-F238E27FC236}">
                <a16:creationId xmlns:a16="http://schemas.microsoft.com/office/drawing/2014/main" id="{CB66C46F-AA62-676A-5D4E-F0D3FB974D2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49" b="34890"/>
          <a:stretch/>
        </p:blipFill>
        <p:spPr bwMode="auto">
          <a:xfrm>
            <a:off x="1839840" y="325157"/>
            <a:ext cx="1673827" cy="51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149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30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22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9D705C-4DF5-E842-A074-3A7A674012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810512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07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2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411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19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411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8" y="1005840"/>
            <a:ext cx="582168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5783766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1410" y="1005840"/>
            <a:ext cx="5840589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1411" y="1527048"/>
            <a:ext cx="578557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363317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649F31-1D58-F243-85FD-74506880A33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038521-D276-4049-A4BA-98C27C6D825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F2F0951-0E05-43D4-AB3F-73E5681F4301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7EC139F-C616-4896-A830-8F9FC5B2C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3" name="Rectangle 256">
            <a:extLst>
              <a:ext uri="{FF2B5EF4-FFF2-40B4-BE49-F238E27FC236}">
                <a16:creationId xmlns:a16="http://schemas.microsoft.com/office/drawing/2014/main" id="{D8ACAAE2-A531-47BE-8F4F-FFC18507ED0B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3747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12106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0178" y="1005840"/>
            <a:ext cx="387067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379141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297709" y="1005840"/>
            <a:ext cx="38667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295175" y="1527048"/>
            <a:ext cx="3860800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19718" y="1005840"/>
            <a:ext cx="3885931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19719" y="1527048"/>
            <a:ext cx="3768204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418329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2881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9" y="1005840"/>
            <a:ext cx="28614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74318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8609" y="1005840"/>
            <a:ext cx="2874807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88609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12952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65857"/>
            <a:ext cx="1041833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7190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1719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5E4A85E-2D34-4FC1-90CE-1459D5681F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604" y="441571"/>
            <a:ext cx="1093661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60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67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1444753"/>
            <a:ext cx="5507832" cy="4203944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1444753"/>
            <a:ext cx="5504688" cy="4203944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60578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135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1493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993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58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de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577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4682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682" y="2213184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1005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0490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F45632-3FC8-2B4C-AD6A-FA5F414D0F5C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405644" y="6452482"/>
            <a:ext cx="1810512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16" r:id="rId3"/>
    <p:sldLayoutId id="2147483663" r:id="rId4"/>
    <p:sldLayoutId id="2147483758" r:id="rId5"/>
    <p:sldLayoutId id="2147483736" r:id="rId6"/>
    <p:sldLayoutId id="2147483759" r:id="rId7"/>
    <p:sldLayoutId id="2147483685" r:id="rId8"/>
    <p:sldLayoutId id="2147483757" r:id="rId9"/>
    <p:sldLayoutId id="2147483667" r:id="rId10"/>
    <p:sldLayoutId id="2147483725" r:id="rId11"/>
    <p:sldLayoutId id="2147483756" r:id="rId12"/>
    <p:sldLayoutId id="2147483678" r:id="rId13"/>
    <p:sldLayoutId id="2147483760" r:id="rId14"/>
    <p:sldLayoutId id="2147483761" r:id="rId15"/>
    <p:sldLayoutId id="2147483762" r:id="rId16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CEF93-DE48-5442-870D-943F375717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736" y="1238041"/>
            <a:ext cx="8678194" cy="2259761"/>
          </a:xfrm>
        </p:spPr>
        <p:txBody>
          <a:bodyPr/>
          <a:lstStyle/>
          <a:p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Advanced Manufacturing Workflows for Tokamak Internal Components</a:t>
            </a:r>
            <a:b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Commonwealth Fusion Systems CRADA</a:t>
            </a:r>
            <a:b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b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273FE8-692F-1E45-8F88-6FBEEB088B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8736" y="2726248"/>
            <a:ext cx="5440514" cy="2477326"/>
          </a:xfrm>
        </p:spPr>
        <p:txBody>
          <a:bodyPr>
            <a:normAutofit fontScale="92500" lnSpcReduction="10000"/>
          </a:bodyPr>
          <a:lstStyle/>
          <a:p>
            <a:r>
              <a:rPr lang="en-US" u="sng" dirty="0"/>
              <a:t>ORNL</a:t>
            </a:r>
          </a:p>
          <a:p>
            <a:r>
              <a:rPr lang="en-US" dirty="0"/>
              <a:t>Andrzej Nycz</a:t>
            </a:r>
          </a:p>
          <a:p>
            <a:r>
              <a:rPr lang="en-US" dirty="0"/>
              <a:t>Yukinori Yamamoto</a:t>
            </a:r>
          </a:p>
          <a:p>
            <a:r>
              <a:rPr lang="en-US" dirty="0"/>
              <a:t>Luke Meyer</a:t>
            </a:r>
          </a:p>
          <a:p>
            <a:r>
              <a:rPr lang="en-US" dirty="0"/>
              <a:t>Bill Carter</a:t>
            </a:r>
          </a:p>
          <a:p>
            <a:r>
              <a:rPr lang="en-US" dirty="0"/>
              <a:t>Chris Masuo</a:t>
            </a:r>
          </a:p>
          <a:p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8207D23-8AD7-AE97-6FCB-34C3B8F3DBF0}"/>
              </a:ext>
            </a:extLst>
          </p:cNvPr>
          <p:cNvSpPr txBox="1">
            <a:spLocks/>
          </p:cNvSpPr>
          <p:nvPr/>
        </p:nvSpPr>
        <p:spPr bwMode="auto">
          <a:xfrm>
            <a:off x="3028003" y="2726248"/>
            <a:ext cx="3067997" cy="2108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None/>
              <a:defRPr sz="2000" kern="1200" baseline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u="sng" dirty="0"/>
              <a:t>CFS</a:t>
            </a:r>
          </a:p>
          <a:p>
            <a:r>
              <a:rPr lang="en-US" sz="1500" dirty="0"/>
              <a:t>Brandon Sorbom</a:t>
            </a:r>
          </a:p>
          <a:p>
            <a:r>
              <a:rPr lang="en-US" sz="1500" dirty="0"/>
              <a:t>Cody Dennett</a:t>
            </a:r>
          </a:p>
          <a:p>
            <a:r>
              <a:rPr lang="en-US" sz="1500" dirty="0"/>
              <a:t>Shiyun Ruan</a:t>
            </a:r>
          </a:p>
          <a:p>
            <a:r>
              <a:rPr lang="en-US" sz="1500" dirty="0"/>
              <a:t>Jeremy Hollman</a:t>
            </a:r>
          </a:p>
          <a:p>
            <a:r>
              <a:rPr lang="en-US" sz="1500" dirty="0"/>
              <a:t>Deepthi Tammana</a:t>
            </a:r>
          </a:p>
          <a:p>
            <a:r>
              <a:rPr lang="en-US" sz="1500" dirty="0"/>
              <a:t>Moses Bloom</a:t>
            </a:r>
          </a:p>
          <a:p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4172643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6534D-D61E-EF91-5031-822E40500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Conclusions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819F71-6DF8-3B4A-5395-879A87CD2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135" y="1251750"/>
            <a:ext cx="5269164" cy="4716092"/>
          </a:xfrm>
        </p:spPr>
        <p:txBody>
          <a:bodyPr/>
          <a:lstStyle/>
          <a:p>
            <a:r>
              <a:rPr lang="en-US" dirty="0"/>
              <a:t>Evaluated mechanical properties and selected materials: </a:t>
            </a:r>
            <a:r>
              <a:rPr lang="en-US" dirty="0" err="1"/>
              <a:t>Nitronic</a:t>
            </a:r>
            <a:r>
              <a:rPr lang="en-US" dirty="0"/>
              <a:t> 50, 316LMn</a:t>
            </a:r>
          </a:p>
          <a:p>
            <a:r>
              <a:rPr lang="en-US" dirty="0"/>
              <a:t>Workflow created </a:t>
            </a:r>
          </a:p>
          <a:p>
            <a:r>
              <a:rPr lang="en-US" dirty="0"/>
              <a:t>Process development  </a:t>
            </a:r>
          </a:p>
          <a:p>
            <a:r>
              <a:rPr lang="en-US" dirty="0"/>
              <a:t>Demonstration of future manufacturing</a:t>
            </a:r>
          </a:p>
        </p:txBody>
      </p:sp>
      <p:pic>
        <p:nvPicPr>
          <p:cNvPr id="5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84013BDF-D3AD-91C9-1541-FDF58486A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9481" y="1367161"/>
            <a:ext cx="7292519" cy="549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61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AD0F4-83E5-1D84-55D5-1B4F014FC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Intro Video</a:t>
            </a:r>
          </a:p>
        </p:txBody>
      </p:sp>
      <p:pic>
        <p:nvPicPr>
          <p:cNvPr id="6" name="CFS_FinalSped2min">
            <a:hlinkClick r:id="" action="ppaction://media"/>
            <a:extLst>
              <a:ext uri="{FF2B5EF4-FFF2-40B4-BE49-F238E27FC236}">
                <a16:creationId xmlns:a16="http://schemas.microsoft.com/office/drawing/2014/main" id="{63F19BF4-A47C-6C39-CF98-3DCD7538BE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9305" y="953024"/>
            <a:ext cx="9575829" cy="538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53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EB49A-4669-684D-9A32-2B28B4FE2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978729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Advanced Manufacturing Workflows for Tokamak Internal Components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24B80-B782-AA44-93E9-14ED2F1AA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71852"/>
            <a:ext cx="11430000" cy="3320249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Objective</a:t>
            </a:r>
            <a:r>
              <a:rPr lang="en-US" dirty="0"/>
              <a:t>: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create and demonstrate </a:t>
            </a:r>
            <a:r>
              <a:rPr lang="en-US" sz="24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workflow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to </a:t>
            </a:r>
            <a:r>
              <a:rPr lang="en-US" sz="24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build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a </a:t>
            </a:r>
            <a:r>
              <a:rPr lang="en-US" sz="24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component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of the ARC vacuum vessel </a:t>
            </a:r>
          </a:p>
          <a:p>
            <a:r>
              <a:rPr lang="en-US" b="1" dirty="0">
                <a:solidFill>
                  <a:schemeClr val="tx2"/>
                </a:solidFill>
              </a:rPr>
              <a:t>Approach</a:t>
            </a:r>
          </a:p>
          <a:p>
            <a:pPr lvl="1"/>
            <a:r>
              <a:rPr lang="en-US" sz="2400" dirty="0"/>
              <a:t>identify a group of suitable </a:t>
            </a:r>
            <a:r>
              <a:rPr lang="en-US" sz="2400" b="1" dirty="0"/>
              <a:t>materials</a:t>
            </a:r>
          </a:p>
          <a:p>
            <a:pPr lvl="1"/>
            <a:r>
              <a:rPr lang="en-US" dirty="0"/>
              <a:t>Select a component</a:t>
            </a:r>
          </a:p>
          <a:p>
            <a:pPr lvl="1"/>
            <a:r>
              <a:rPr lang="en-US" dirty="0"/>
              <a:t>C</a:t>
            </a:r>
            <a:r>
              <a:rPr lang="en-US" sz="2400" dirty="0"/>
              <a:t>reate a testing </a:t>
            </a:r>
            <a:r>
              <a:rPr lang="en-US" sz="2400" b="1" dirty="0"/>
              <a:t>workflow</a:t>
            </a:r>
          </a:p>
          <a:p>
            <a:pPr lvl="1"/>
            <a:r>
              <a:rPr lang="en-US" b="1" dirty="0"/>
              <a:t>Demonstrate</a:t>
            </a:r>
            <a:endParaRPr lang="en-US" sz="2400" b="1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marL="398463" lvl="1" indent="0">
              <a:buNone/>
            </a:pPr>
            <a:r>
              <a:rPr lang="en-US" b="1" dirty="0">
                <a:solidFill>
                  <a:schemeClr val="bg1"/>
                </a:solidFill>
              </a:rPr>
              <a:t>Down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C96910-4504-4256-ACFE-74C801AC3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7336243" y="2308369"/>
            <a:ext cx="4681163" cy="26009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1A3D61-EE8D-1A8D-DFDC-67F4766D4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346882" y="3869333"/>
            <a:ext cx="3941684" cy="2956263"/>
          </a:xfrm>
          <a:prstGeom prst="rect">
            <a:avLst/>
          </a:prstGeom>
        </p:spPr>
      </p:pic>
      <p:sp>
        <p:nvSpPr>
          <p:cNvPr id="10" name="Arrow: Up 9">
            <a:extLst>
              <a:ext uri="{FF2B5EF4-FFF2-40B4-BE49-F238E27FC236}">
                <a16:creationId xmlns:a16="http://schemas.microsoft.com/office/drawing/2014/main" id="{249F68C7-308E-1336-E1F8-7830F0FBA2B5}"/>
              </a:ext>
            </a:extLst>
          </p:cNvPr>
          <p:cNvSpPr/>
          <p:nvPr/>
        </p:nvSpPr>
        <p:spPr>
          <a:xfrm rot="13950737">
            <a:off x="7157348" y="3716153"/>
            <a:ext cx="468839" cy="2184131"/>
          </a:xfrm>
          <a:prstGeom prst="up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474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80508-ADFC-DF9C-7D90-CC35DF64A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817" y="302081"/>
            <a:ext cx="7305101" cy="535531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Materials: 316LMn  </a:t>
            </a:r>
            <a:r>
              <a:rPr lang="en-US" b="1" dirty="0" err="1">
                <a:solidFill>
                  <a:srgbClr val="00B050"/>
                </a:solidFill>
              </a:rPr>
              <a:t>Nitronic</a:t>
            </a:r>
            <a:r>
              <a:rPr lang="en-US" b="1" dirty="0">
                <a:solidFill>
                  <a:srgbClr val="00B050"/>
                </a:solidFill>
              </a:rPr>
              <a:t> 50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36B45-B6AC-A176-1BA6-1384EE0B5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427495"/>
            <a:ext cx="5430442" cy="4701581"/>
          </a:xfrm>
        </p:spPr>
        <p:txBody>
          <a:bodyPr/>
          <a:lstStyle/>
          <a:p>
            <a:r>
              <a:rPr lang="en-US" dirty="0"/>
              <a:t>Properties:</a:t>
            </a:r>
          </a:p>
          <a:p>
            <a:pPr lvl="1"/>
            <a:r>
              <a:rPr lang="en-US" b="1" dirty="0"/>
              <a:t>As printed</a:t>
            </a:r>
            <a:r>
              <a:rPr lang="en-US" dirty="0"/>
              <a:t>, </a:t>
            </a:r>
          </a:p>
          <a:p>
            <a:pPr lvl="1"/>
            <a:r>
              <a:rPr lang="en-US" b="1" dirty="0"/>
              <a:t>Heat treated</a:t>
            </a:r>
          </a:p>
          <a:p>
            <a:r>
              <a:rPr lang="en-US" dirty="0"/>
              <a:t>Microstructure, Yield strength, Ultimate Tensile strength, Elongation, Reduction of Area, Charpy toughness, fracture toughness, microstructure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5C6FE7-4B77-984B-48CE-00B2A4F946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9811" y="999932"/>
            <a:ext cx="6141372" cy="2319221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B9F354-6BC2-B40B-B417-7F0E15D5B5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9811" y="3972150"/>
            <a:ext cx="5979723" cy="15039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8204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C5B49-0D4F-C333-A8E2-103719E33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Materials: 316LMn  </a:t>
            </a:r>
            <a:r>
              <a:rPr lang="en-US" b="1" dirty="0" err="1">
                <a:solidFill>
                  <a:srgbClr val="00B050"/>
                </a:solidFill>
              </a:rPr>
              <a:t>Nitronic</a:t>
            </a:r>
            <a:r>
              <a:rPr lang="en-US" b="1" dirty="0">
                <a:solidFill>
                  <a:srgbClr val="00B050"/>
                </a:solidFill>
              </a:rPr>
              <a:t> 50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C0F85-5E0A-637B-5AD8-598F10C3E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841" y="1115859"/>
            <a:ext cx="3302494" cy="5051394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No major anisotropy </a:t>
            </a:r>
            <a:r>
              <a:rPr lang="en-US" dirty="0"/>
              <a:t>in tensile strength</a:t>
            </a:r>
          </a:p>
          <a:p>
            <a:pPr lvl="1"/>
            <a:r>
              <a:rPr lang="en-US" dirty="0"/>
              <a:t>45deg highest YS</a:t>
            </a:r>
          </a:p>
          <a:p>
            <a:r>
              <a:rPr lang="en-US" dirty="0"/>
              <a:t>No major effect on tensile strength from annealing</a:t>
            </a:r>
          </a:p>
          <a:p>
            <a:r>
              <a:rPr lang="en-US" dirty="0"/>
              <a:t>YS, UTS lower than </a:t>
            </a:r>
            <a:r>
              <a:rPr lang="en-US" b="1" dirty="0"/>
              <a:t>wrought</a:t>
            </a:r>
            <a:r>
              <a:rPr lang="en-US" dirty="0"/>
              <a:t>, EL higher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C54A28-4E23-E857-913C-7F77D2ED22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4335" y="1115859"/>
            <a:ext cx="7847040" cy="53026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3865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5F0D8-89FF-7574-DFCE-1307DF0DC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400" y="473467"/>
            <a:ext cx="5258303" cy="539496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First test part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29716-8FC1-D716-ADAA-815CACFFF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229" y="1162975"/>
            <a:ext cx="4187534" cy="4538538"/>
          </a:xfrm>
        </p:spPr>
        <p:txBody>
          <a:bodyPr>
            <a:normAutofit/>
          </a:bodyPr>
          <a:lstStyle/>
          <a:p>
            <a:r>
              <a:rPr lang="en-US" dirty="0"/>
              <a:t>Tokamak support leg test</a:t>
            </a:r>
          </a:p>
          <a:p>
            <a:r>
              <a:rPr lang="en-US" b="1" dirty="0"/>
              <a:t>Minimizing</a:t>
            </a:r>
            <a:r>
              <a:rPr lang="en-US" dirty="0"/>
              <a:t> material </a:t>
            </a:r>
            <a:r>
              <a:rPr lang="en-US" b="1" dirty="0"/>
              <a:t>waste</a:t>
            </a:r>
          </a:p>
          <a:p>
            <a:r>
              <a:rPr lang="en-US" dirty="0"/>
              <a:t>Workflow: defeature, toolpath, test print, final print</a:t>
            </a:r>
          </a:p>
          <a:p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11.5” H, 17” L, 17” W. ~400lb</a:t>
            </a:r>
            <a:endParaRPr lang="en-US" dirty="0"/>
          </a:p>
          <a:p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3EA4FE2-95AF-3267-6F11-680815A34E56}"/>
              </a:ext>
            </a:extLst>
          </p:cNvPr>
          <p:cNvGrpSpPr/>
          <p:nvPr/>
        </p:nvGrpSpPr>
        <p:grpSpPr>
          <a:xfrm>
            <a:off x="5015384" y="469014"/>
            <a:ext cx="5035551" cy="2474178"/>
            <a:chOff x="0" y="0"/>
            <a:chExt cx="5035551" cy="247417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02FC1AE-8E9A-1430-91D2-B7E16FCA355B}"/>
                </a:ext>
              </a:extLst>
            </p:cNvPr>
            <p:cNvGrpSpPr/>
            <p:nvPr/>
          </p:nvGrpSpPr>
          <p:grpSpPr>
            <a:xfrm>
              <a:off x="0" y="0"/>
              <a:ext cx="5035551" cy="2195830"/>
              <a:chOff x="-144036" y="616070"/>
              <a:chExt cx="5037062" cy="219635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F9674C2-072F-89F7-B3E9-0663F9287B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-144036" y="679094"/>
                <a:ext cx="2482961" cy="2116722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4D304DA-C126-2552-F5C7-5D6BD8B30A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499611" y="616070"/>
                <a:ext cx="2393415" cy="2196352"/>
              </a:xfrm>
              <a:prstGeom prst="rect">
                <a:avLst/>
              </a:prstGeom>
            </p:spPr>
          </p:pic>
        </p:grpSp>
        <p:sp>
          <p:nvSpPr>
            <p:cNvPr id="9" name="Text Box 44">
              <a:extLst>
                <a:ext uri="{FF2B5EF4-FFF2-40B4-BE49-F238E27FC236}">
                  <a16:creationId xmlns:a16="http://schemas.microsoft.com/office/drawing/2014/main" id="{8ABA4D74-D406-3950-D423-E6E2FB42C2FB}"/>
                </a:ext>
              </a:extLst>
            </p:cNvPr>
            <p:cNvSpPr txBox="1"/>
            <p:nvPr/>
          </p:nvSpPr>
          <p:spPr>
            <a:xfrm>
              <a:off x="0" y="2320290"/>
              <a:ext cx="5035550" cy="153888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10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Model of the Support leg. Original part- left, defeatured model - right.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3EE9170-B8B2-7035-72D5-29487BBEC120}"/>
              </a:ext>
            </a:extLst>
          </p:cNvPr>
          <p:cNvGrpSpPr/>
          <p:nvPr/>
        </p:nvGrpSpPr>
        <p:grpSpPr>
          <a:xfrm>
            <a:off x="8484846" y="2414569"/>
            <a:ext cx="3136900" cy="2724368"/>
            <a:chOff x="0" y="0"/>
            <a:chExt cx="3136900" cy="272436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E3D299D-2580-8EBC-70C9-4415FEF93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136900" cy="24453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Text Box 46">
              <a:extLst>
                <a:ext uri="{FF2B5EF4-FFF2-40B4-BE49-F238E27FC236}">
                  <a16:creationId xmlns:a16="http://schemas.microsoft.com/office/drawing/2014/main" id="{EBA8DACE-5E36-EFA9-BA99-70ED3860EBDA}"/>
                </a:ext>
              </a:extLst>
            </p:cNvPr>
            <p:cNvSpPr txBox="1"/>
            <p:nvPr/>
          </p:nvSpPr>
          <p:spPr>
            <a:xfrm>
              <a:off x="0" y="2570480"/>
              <a:ext cx="3136900" cy="153888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10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Toolpath visualization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185C9EC-0E74-82C0-A001-D301B476F0F6}"/>
              </a:ext>
            </a:extLst>
          </p:cNvPr>
          <p:cNvGrpSpPr/>
          <p:nvPr/>
        </p:nvGrpSpPr>
        <p:grpSpPr>
          <a:xfrm>
            <a:off x="3983631" y="4570456"/>
            <a:ext cx="4501216" cy="2057139"/>
            <a:chOff x="0" y="0"/>
            <a:chExt cx="5542915" cy="272203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3897541-C680-EAAF-1CB9-8C69C789CADB}"/>
                </a:ext>
              </a:extLst>
            </p:cNvPr>
            <p:cNvGrpSpPr/>
            <p:nvPr/>
          </p:nvGrpSpPr>
          <p:grpSpPr>
            <a:xfrm>
              <a:off x="0" y="0"/>
              <a:ext cx="5542914" cy="2421255"/>
              <a:chOff x="527059" y="474546"/>
              <a:chExt cx="5543526" cy="2421864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EED3611E-8AA7-5FF2-C6B2-0A64DBD9A9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416391" y="527300"/>
                <a:ext cx="2654194" cy="236911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D66600BB-1162-A253-3E57-0D74135086F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27059" y="474546"/>
                <a:ext cx="2673254" cy="240691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sp>
          <p:nvSpPr>
            <p:cNvPr id="17" name="Text Box 48">
              <a:extLst>
                <a:ext uri="{FF2B5EF4-FFF2-40B4-BE49-F238E27FC236}">
                  <a16:creationId xmlns:a16="http://schemas.microsoft.com/office/drawing/2014/main" id="{56B85496-32ED-8184-1567-27DE1773F03F}"/>
                </a:ext>
              </a:extLst>
            </p:cNvPr>
            <p:cNvSpPr txBox="1"/>
            <p:nvPr/>
          </p:nvSpPr>
          <p:spPr>
            <a:xfrm>
              <a:off x="0" y="2518410"/>
              <a:ext cx="5542915" cy="203627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algn="ctr">
                <a:spcBef>
                  <a:spcPts val="600"/>
                </a:spcBef>
                <a:spcAft>
                  <a:spcPts val="300"/>
                </a:spcAft>
              </a:pPr>
              <a:r>
                <a:rPr lang="en-US" sz="10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Manufactured near net shape support leg.</a:t>
              </a:r>
            </a:p>
          </p:txBody>
        </p:sp>
      </p:grpSp>
      <p:sp>
        <p:nvSpPr>
          <p:cNvPr id="4" name="Arrow: Up 3">
            <a:extLst>
              <a:ext uri="{FF2B5EF4-FFF2-40B4-BE49-F238E27FC236}">
                <a16:creationId xmlns:a16="http://schemas.microsoft.com/office/drawing/2014/main" id="{2219DA40-EF3A-AD2F-DFF6-6C2318BA226B}"/>
              </a:ext>
            </a:extLst>
          </p:cNvPr>
          <p:cNvSpPr/>
          <p:nvPr/>
        </p:nvSpPr>
        <p:spPr>
          <a:xfrm>
            <a:off x="9206715" y="2530126"/>
            <a:ext cx="468839" cy="2184131"/>
          </a:xfrm>
          <a:prstGeom prst="up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CA6C89-3C06-BB5E-C725-077C1745BCEB}"/>
              </a:ext>
            </a:extLst>
          </p:cNvPr>
          <p:cNvSpPr txBox="1"/>
          <p:nvPr/>
        </p:nvSpPr>
        <p:spPr>
          <a:xfrm>
            <a:off x="9441134" y="2994505"/>
            <a:ext cx="1537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 dirty="0">
                <a:solidFill>
                  <a:srgbClr val="00B0F0"/>
                </a:solidFill>
                <a:latin typeface="+mn-lt"/>
              </a:rPr>
              <a:t>Print direction</a:t>
            </a:r>
          </a:p>
        </p:txBody>
      </p:sp>
    </p:spTree>
    <p:extLst>
      <p:ext uri="{BB962C8B-B14F-4D97-AF65-F5344CB8AC3E}">
        <p14:creationId xmlns:p14="http://schemas.microsoft.com/office/powerpoint/2010/main" val="4059569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74380-13F8-7085-C3B5-39CE43219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Process development and controls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0AE225-2CE3-99B8-24B8-15186111B0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698" y="1108784"/>
            <a:ext cx="4938922" cy="4047778"/>
          </a:xfrm>
        </p:spPr>
        <p:txBody>
          <a:bodyPr/>
          <a:lstStyle/>
          <a:p>
            <a:r>
              <a:rPr lang="en-US" b="1" dirty="0"/>
              <a:t>Nonstandard</a:t>
            </a:r>
            <a:r>
              <a:rPr lang="en-US" dirty="0"/>
              <a:t> print </a:t>
            </a:r>
            <a:r>
              <a:rPr lang="en-US" b="1" dirty="0"/>
              <a:t>direction</a:t>
            </a:r>
          </a:p>
          <a:p>
            <a:r>
              <a:rPr lang="en-US" dirty="0"/>
              <a:t>New process development </a:t>
            </a:r>
          </a:p>
          <a:p>
            <a:r>
              <a:rPr lang="en-US" b="1" dirty="0"/>
              <a:t>New</a:t>
            </a:r>
            <a:r>
              <a:rPr lang="en-US" dirty="0"/>
              <a:t> process </a:t>
            </a:r>
            <a:r>
              <a:rPr lang="en-US" b="1" dirty="0"/>
              <a:t>controls</a:t>
            </a:r>
          </a:p>
          <a:p>
            <a:r>
              <a:rPr lang="en-US" dirty="0"/>
              <a:t>Mechanical </a:t>
            </a:r>
            <a:r>
              <a:rPr lang="en-US" b="1" dirty="0"/>
              <a:t>properties</a:t>
            </a:r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839D159-4687-927E-8A32-A5F61507DADE}"/>
              </a:ext>
            </a:extLst>
          </p:cNvPr>
          <p:cNvGrpSpPr/>
          <p:nvPr/>
        </p:nvGrpSpPr>
        <p:grpSpPr>
          <a:xfrm>
            <a:off x="6956626" y="3756660"/>
            <a:ext cx="5013940" cy="3101340"/>
            <a:chOff x="-146373" y="64800"/>
            <a:chExt cx="5194623" cy="3101945"/>
          </a:xfrm>
        </p:grpSpPr>
        <p:graphicFrame>
          <p:nvGraphicFramePr>
            <p:cNvPr id="5" name="Chart 4">
              <a:extLst>
                <a:ext uri="{FF2B5EF4-FFF2-40B4-BE49-F238E27FC236}">
                  <a16:creationId xmlns:a16="http://schemas.microsoft.com/office/drawing/2014/main" id="{53076493-EB01-275C-98CC-249787B3B38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183450775"/>
                </p:ext>
              </p:extLst>
            </p:nvPr>
          </p:nvGraphicFramePr>
          <p:xfrm>
            <a:off x="-146373" y="64800"/>
            <a:ext cx="4926016" cy="280035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6" name="Text Box 53">
              <a:extLst>
                <a:ext uri="{FF2B5EF4-FFF2-40B4-BE49-F238E27FC236}">
                  <a16:creationId xmlns:a16="http://schemas.microsoft.com/office/drawing/2014/main" id="{117C7566-12C2-9D55-E541-D19F83FAC865}"/>
                </a:ext>
              </a:extLst>
            </p:cNvPr>
            <p:cNvSpPr txBox="1"/>
            <p:nvPr/>
          </p:nvSpPr>
          <p:spPr>
            <a:xfrm>
              <a:off x="0" y="2908300"/>
              <a:ext cx="5048250" cy="258445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600"/>
                </a:spcBef>
                <a:spcAft>
                  <a:spcPts val="300"/>
                </a:spcAft>
              </a:pPr>
              <a:r>
                <a:rPr lang="en-US" sz="1000" b="1" u="sng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Figure </a:t>
              </a:r>
              <a:r>
                <a:rPr lang="en-US" sz="10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14. Average layer height as a function of wire feed and print head speed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583A1BC-1FEE-E3E4-C489-47EBCA14A4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747984"/>
            <a:ext cx="5943600" cy="2542540"/>
          </a:xfrm>
          <a:prstGeom prst="rect">
            <a:avLst/>
          </a:prstGeom>
        </p:spPr>
      </p:pic>
      <p:sp>
        <p:nvSpPr>
          <p:cNvPr id="8" name="Arrow: Curved Left 7">
            <a:extLst>
              <a:ext uri="{FF2B5EF4-FFF2-40B4-BE49-F238E27FC236}">
                <a16:creationId xmlns:a16="http://schemas.microsoft.com/office/drawing/2014/main" id="{189D8618-9478-7569-DF80-19EB676C41D9}"/>
              </a:ext>
            </a:extLst>
          </p:cNvPr>
          <p:cNvSpPr/>
          <p:nvPr/>
        </p:nvSpPr>
        <p:spPr>
          <a:xfrm flipV="1">
            <a:off x="9463596" y="2526908"/>
            <a:ext cx="816746" cy="917628"/>
          </a:xfrm>
          <a:prstGeom prst="curvedLeftArrow">
            <a:avLst/>
          </a:prstGeom>
          <a:solidFill>
            <a:srgbClr val="00B0F0"/>
          </a:solidFill>
          <a:ln w="19050">
            <a:solidFill>
              <a:srgbClr val="00B0F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DA2172-99C6-6B91-6E05-35FEB2E0160B}"/>
              </a:ext>
            </a:extLst>
          </p:cNvPr>
          <p:cNvSpPr txBox="1"/>
          <p:nvPr/>
        </p:nvSpPr>
        <p:spPr>
          <a:xfrm>
            <a:off x="10280342" y="2878580"/>
            <a:ext cx="1537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 dirty="0">
                <a:solidFill>
                  <a:srgbClr val="00B0F0"/>
                </a:solidFill>
                <a:latin typeface="+mn-lt"/>
              </a:rPr>
              <a:t>Print direction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06B86B-1CF9-34DA-73C7-15AF1008C7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1537" y="4167242"/>
            <a:ext cx="3535089" cy="26617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5BFFCD-EDD6-3F82-27D9-086B78D7E3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698" y="4709559"/>
            <a:ext cx="2567126" cy="14839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9754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8ABC0-C58F-87A0-D40C-09B0228D2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Concept test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44C3E-4D05-AF2D-2264-77628A23E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4" y="916836"/>
            <a:ext cx="3422609" cy="4784677"/>
          </a:xfrm>
        </p:spPr>
        <p:txBody>
          <a:bodyPr/>
          <a:lstStyle/>
          <a:p>
            <a:r>
              <a:rPr lang="en-US" dirty="0"/>
              <a:t>Simplified </a:t>
            </a:r>
            <a:r>
              <a:rPr lang="en-US" b="1" dirty="0"/>
              <a:t>geometry test </a:t>
            </a:r>
          </a:p>
          <a:p>
            <a:r>
              <a:rPr lang="en-US" dirty="0"/>
              <a:t>All previous concepts in action</a:t>
            </a:r>
          </a:p>
          <a:p>
            <a:r>
              <a:rPr lang="en-US" b="1" dirty="0"/>
              <a:t>3D Scan  </a:t>
            </a:r>
          </a:p>
          <a:p>
            <a:r>
              <a:rPr lang="en-US" dirty="0"/>
              <a:t> Scan vs CAD  1.06mm – typical deviation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EF29E18-91ED-2240-8FDF-CBD780A57518}"/>
              </a:ext>
            </a:extLst>
          </p:cNvPr>
          <p:cNvGrpSpPr/>
          <p:nvPr/>
        </p:nvGrpSpPr>
        <p:grpSpPr>
          <a:xfrm>
            <a:off x="5867400" y="3514809"/>
            <a:ext cx="6072952" cy="3214883"/>
            <a:chOff x="0" y="-31410"/>
            <a:chExt cx="6072952" cy="321488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2026B35-3342-22AC-C9FE-B6526AC3E9FA}"/>
                </a:ext>
              </a:extLst>
            </p:cNvPr>
            <p:cNvPicPr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352" y="-31410"/>
              <a:ext cx="5943600" cy="30003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Text Box 4096">
              <a:extLst>
                <a:ext uri="{FF2B5EF4-FFF2-40B4-BE49-F238E27FC236}">
                  <a16:creationId xmlns:a16="http://schemas.microsoft.com/office/drawing/2014/main" id="{27A326B0-C507-46DA-1510-27F7A961AA0C}"/>
                </a:ext>
              </a:extLst>
            </p:cNvPr>
            <p:cNvSpPr txBox="1"/>
            <p:nvPr/>
          </p:nvSpPr>
          <p:spPr>
            <a:xfrm>
              <a:off x="0" y="3029585"/>
              <a:ext cx="5943600" cy="153888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algn="ctr">
                <a:spcBef>
                  <a:spcPts val="600"/>
                </a:spcBef>
                <a:spcAft>
                  <a:spcPts val="300"/>
                </a:spcAft>
              </a:pPr>
              <a:r>
                <a:rPr lang="en-US" sz="10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Scanned toroidal test component. Color representing deviation from the model.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849702E-6D57-AB0B-9133-C34638A85C88}"/>
              </a:ext>
            </a:extLst>
          </p:cNvPr>
          <p:cNvGrpSpPr/>
          <p:nvPr/>
        </p:nvGrpSpPr>
        <p:grpSpPr>
          <a:xfrm>
            <a:off x="3870664" y="1"/>
            <a:ext cx="6942337" cy="3737498"/>
            <a:chOff x="0" y="0"/>
            <a:chExt cx="5139055" cy="258292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286B343-2D0A-9FEA-98FA-A15B8DA8B995}"/>
                </a:ext>
              </a:extLst>
            </p:cNvPr>
            <p:cNvGrpSpPr/>
            <p:nvPr/>
          </p:nvGrpSpPr>
          <p:grpSpPr>
            <a:xfrm>
              <a:off x="0" y="0"/>
              <a:ext cx="5139055" cy="2326005"/>
              <a:chOff x="0" y="0"/>
              <a:chExt cx="5139055" cy="2326487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5582786-2B02-566D-1C6B-FC8C7148AC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-289242" y="289242"/>
                <a:ext cx="2316480" cy="173799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73121CEC-8269-EEA0-A534-4F46BD4683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40340" y="1052"/>
                <a:ext cx="3098715" cy="232543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" name="Text Box 4102">
              <a:extLst>
                <a:ext uri="{FF2B5EF4-FFF2-40B4-BE49-F238E27FC236}">
                  <a16:creationId xmlns:a16="http://schemas.microsoft.com/office/drawing/2014/main" id="{A6FFA330-98E4-5A00-F85A-B60F0A0458F9}"/>
                </a:ext>
              </a:extLst>
            </p:cNvPr>
            <p:cNvSpPr txBox="1"/>
            <p:nvPr/>
          </p:nvSpPr>
          <p:spPr>
            <a:xfrm>
              <a:off x="0" y="2429031"/>
              <a:ext cx="5139055" cy="153898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algn="ctr">
                <a:spcBef>
                  <a:spcPts val="600"/>
                </a:spcBef>
                <a:spcAft>
                  <a:spcPts val="300"/>
                </a:spcAft>
              </a:pPr>
              <a:r>
                <a:rPr lang="en-US" sz="10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Test part during the print (left) and the finished part (right).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223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8264251-B093-4DE0-6A6D-F7E7E9C62A69}"/>
              </a:ext>
            </a:extLst>
          </p:cNvPr>
          <p:cNvGrpSpPr/>
          <p:nvPr/>
        </p:nvGrpSpPr>
        <p:grpSpPr>
          <a:xfrm>
            <a:off x="5036745" y="2435587"/>
            <a:ext cx="6002655" cy="2065873"/>
            <a:chOff x="-59377" y="0"/>
            <a:chExt cx="6002977" cy="20658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545146E-CEB8-BA69-D6E4-78DB1CC2E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5943600" cy="1911985"/>
            </a:xfrm>
            <a:prstGeom prst="rect">
              <a:avLst/>
            </a:prstGeom>
          </p:spPr>
        </p:pic>
        <p:sp>
          <p:nvSpPr>
            <p:cNvPr id="11" name="Text Box 4104">
              <a:extLst>
                <a:ext uri="{FF2B5EF4-FFF2-40B4-BE49-F238E27FC236}">
                  <a16:creationId xmlns:a16="http://schemas.microsoft.com/office/drawing/2014/main" id="{B409AF24-A937-712B-BCB1-FB1F00C76A6A}"/>
                </a:ext>
              </a:extLst>
            </p:cNvPr>
            <p:cNvSpPr txBox="1"/>
            <p:nvPr/>
          </p:nvSpPr>
          <p:spPr>
            <a:xfrm>
              <a:off x="-59377" y="1911985"/>
              <a:ext cx="5943284" cy="153888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algn="ctr">
                <a:spcBef>
                  <a:spcPts val="600"/>
                </a:spcBef>
                <a:spcAft>
                  <a:spcPts val="300"/>
                </a:spcAft>
              </a:pPr>
              <a:r>
                <a:rPr lang="en-US" sz="10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ORNL slicer Toolpath (left) and part cross section bead model (right).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D3E3F2E-4BCC-AE95-71EA-398F04402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Toroidal part production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BEC094-143A-507A-F28B-F56E0B217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119" y="982620"/>
            <a:ext cx="3990780" cy="4047778"/>
          </a:xfrm>
        </p:spPr>
        <p:txBody>
          <a:bodyPr/>
          <a:lstStyle/>
          <a:p>
            <a:r>
              <a:rPr lang="en-US" dirty="0"/>
              <a:t>316LMn – feedstock</a:t>
            </a:r>
          </a:p>
          <a:p>
            <a:r>
              <a:rPr lang="en-US" b="1" dirty="0"/>
              <a:t>Full workflow</a:t>
            </a:r>
          </a:p>
          <a:p>
            <a:r>
              <a:rPr lang="en-US" dirty="0"/>
              <a:t>3D scan </a:t>
            </a:r>
          </a:p>
          <a:p>
            <a:r>
              <a:rPr lang="en-US" b="1" dirty="0"/>
              <a:t>0.85 mm  deviation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C13B1F8-BA7E-7EB9-CB74-D8A37169B7A3}"/>
              </a:ext>
            </a:extLst>
          </p:cNvPr>
          <p:cNvGrpSpPr/>
          <p:nvPr/>
        </p:nvGrpSpPr>
        <p:grpSpPr>
          <a:xfrm>
            <a:off x="6014276" y="137986"/>
            <a:ext cx="5904865" cy="2368133"/>
            <a:chOff x="-89065" y="0"/>
            <a:chExt cx="5905030" cy="236832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193D133-413E-5885-D1C2-A386966F7257}"/>
                </a:ext>
              </a:extLst>
            </p:cNvPr>
            <p:cNvGrpSpPr/>
            <p:nvPr/>
          </p:nvGrpSpPr>
          <p:grpSpPr>
            <a:xfrm>
              <a:off x="0" y="0"/>
              <a:ext cx="5815965" cy="2143125"/>
              <a:chOff x="0" y="0"/>
              <a:chExt cx="5816543" cy="2143125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C6B7B28A-5D6C-E118-D177-8B9032B494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237506"/>
                <a:ext cx="3742055" cy="1600835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CE85AB96-EFEA-E38D-603E-55D9F9B134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740728" y="0"/>
                <a:ext cx="2075815" cy="21431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6" name="Text Box 55">
              <a:extLst>
                <a:ext uri="{FF2B5EF4-FFF2-40B4-BE49-F238E27FC236}">
                  <a16:creationId xmlns:a16="http://schemas.microsoft.com/office/drawing/2014/main" id="{3E40CB23-562E-2C7E-ECE3-EDB48CCC49DB}"/>
                </a:ext>
              </a:extLst>
            </p:cNvPr>
            <p:cNvSpPr txBox="1"/>
            <p:nvPr/>
          </p:nvSpPr>
          <p:spPr>
            <a:xfrm>
              <a:off x="-89065" y="2214425"/>
              <a:ext cx="5816128" cy="153900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algn="ctr">
                <a:spcBef>
                  <a:spcPts val="600"/>
                </a:spcBef>
                <a:spcAft>
                  <a:spcPts val="300"/>
                </a:spcAft>
              </a:pPr>
              <a:r>
                <a:rPr lang="en-US" sz="10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Model of the shield (left), defeatured part (middle), modeled part on the positioner.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F2B3CCF-0DD5-5C3A-D3DF-5BD1A5F6E35B}"/>
              </a:ext>
            </a:extLst>
          </p:cNvPr>
          <p:cNvGrpSpPr/>
          <p:nvPr/>
        </p:nvGrpSpPr>
        <p:grpSpPr>
          <a:xfrm>
            <a:off x="1349762" y="4052400"/>
            <a:ext cx="4171628" cy="2289059"/>
            <a:chOff x="0" y="0"/>
            <a:chExt cx="5438398" cy="301500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B0F58FE-4679-5C9A-F9B0-F105149E44E6}"/>
                </a:ext>
              </a:extLst>
            </p:cNvPr>
            <p:cNvGrpSpPr/>
            <p:nvPr/>
          </p:nvGrpSpPr>
          <p:grpSpPr>
            <a:xfrm>
              <a:off x="0" y="0"/>
              <a:ext cx="5380794" cy="2727353"/>
              <a:chOff x="0" y="0"/>
              <a:chExt cx="5380794" cy="2727353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DEA8FDC7-C4DA-BC59-BD9F-DD70C5D5AC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 rot="5400000">
                <a:off x="24448" y="-21245"/>
                <a:ext cx="2724150" cy="2773045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B723D55D-DB8B-F232-C549-97B754D74B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 rot="10800000">
                <a:off x="2751894" y="0"/>
                <a:ext cx="2628900" cy="2727325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sp>
          <p:nvSpPr>
            <p:cNvPr id="14" name="Text Box 4108">
              <a:extLst>
                <a:ext uri="{FF2B5EF4-FFF2-40B4-BE49-F238E27FC236}">
                  <a16:creationId xmlns:a16="http://schemas.microsoft.com/office/drawing/2014/main" id="{985E2F9E-C782-5623-54BB-2E2DD152CE66}"/>
                </a:ext>
              </a:extLst>
            </p:cNvPr>
            <p:cNvSpPr txBox="1"/>
            <p:nvPr/>
          </p:nvSpPr>
          <p:spPr>
            <a:xfrm>
              <a:off x="63391" y="2812310"/>
              <a:ext cx="5375007" cy="202691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algn="ctr">
                <a:spcBef>
                  <a:spcPts val="600"/>
                </a:spcBef>
                <a:spcAft>
                  <a:spcPts val="300"/>
                </a:spcAft>
              </a:pPr>
              <a:r>
                <a:rPr lang="en-US" sz="10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Final part during manufacturing (left) and finished part (right).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DAE99BE-45F0-8C99-0A57-373D877A571B}"/>
              </a:ext>
            </a:extLst>
          </p:cNvPr>
          <p:cNvGrpSpPr/>
          <p:nvPr/>
        </p:nvGrpSpPr>
        <p:grpSpPr>
          <a:xfrm>
            <a:off x="6188013" y="4475017"/>
            <a:ext cx="5433695" cy="2085558"/>
            <a:chOff x="0" y="0"/>
            <a:chExt cx="5435128" cy="208584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FFE9976-5AD2-4C77-6A20-DAF6F11F0292}"/>
                </a:ext>
              </a:extLst>
            </p:cNvPr>
            <p:cNvGrpSpPr/>
            <p:nvPr/>
          </p:nvGrpSpPr>
          <p:grpSpPr>
            <a:xfrm>
              <a:off x="0" y="0"/>
              <a:ext cx="5259705" cy="1724660"/>
              <a:chOff x="1051824" y="0"/>
              <a:chExt cx="5260076" cy="1724660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AF999D5C-F69D-7227-DE16-C1CC6608701B}"/>
                  </a:ext>
                </a:extLst>
              </p:cNvPr>
              <p:cNvPicPr>
                <a:picLocks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1824" y="0"/>
                <a:ext cx="1969506" cy="168080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639339C4-CD05-F31F-C896-34561880ECD5}"/>
                  </a:ext>
                </a:extLst>
              </p:cNvPr>
              <p:cNvPicPr>
                <a:picLocks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28950" y="0"/>
                <a:ext cx="3282950" cy="172466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9" name="Text Box 4110">
              <a:extLst>
                <a:ext uri="{FF2B5EF4-FFF2-40B4-BE49-F238E27FC236}">
                  <a16:creationId xmlns:a16="http://schemas.microsoft.com/office/drawing/2014/main" id="{741AF6B5-AE5F-C118-1D07-11D2E781B9B6}"/>
                </a:ext>
              </a:extLst>
            </p:cNvPr>
            <p:cNvSpPr txBox="1"/>
            <p:nvPr/>
          </p:nvSpPr>
          <p:spPr>
            <a:xfrm>
              <a:off x="174911" y="1931938"/>
              <a:ext cx="5260217" cy="153909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10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Heatmap comparison of the printed part and the model (not to scale).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6864481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5" id="{C5F5DE95-135B-374F-AB7D-1BF7FC877B8D}" vid="{F72A195C-092A-5946-A1D3-42F294D29FC2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6BFB3AB80EA044897B163D651BE7CF" ma:contentTypeVersion="12" ma:contentTypeDescription="Create a new document." ma:contentTypeScope="" ma:versionID="5ccae34aae965e24db62e9729d4dd5e4">
  <xsd:schema xmlns:xsd="http://www.w3.org/2001/XMLSchema" xmlns:xs="http://www.w3.org/2001/XMLSchema" xmlns:p="http://schemas.microsoft.com/office/2006/metadata/properties" xmlns:ns2="38e4deb0-de08-4adb-aafc-d8ff02544178" targetNamespace="http://schemas.microsoft.com/office/2006/metadata/properties" ma:root="true" ma:fieldsID="73e7bd080f35e63ea4fc24c5765ee755" ns2:_="">
    <xsd:import namespace="38e4deb0-de08-4adb-aafc-d8ff025441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e4deb0-de08-4adb-aafc-d8ff025441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14FB6BD-000C-41AF-9DE8-4264F777F37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8EF5AA9-B8DF-4DC7-90A1-A91BA595B6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e4deb0-de08-4adb-aafc-d8ff025441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BA20C22-D077-412B-81BA-8B2541026FAD}">
  <ds:schemaRefs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purl.org/dc/terms/"/>
    <ds:schemaRef ds:uri="http://schemas.microsoft.com/office/2006/metadata/properties"/>
    <ds:schemaRef ds:uri="http://purl.org/dc/elements/1.1/"/>
    <ds:schemaRef ds:uri="38e4deb0-de08-4adb-aafc-d8ff02544178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ORNL-Presentation-16x9-Template-MDF</Template>
  <TotalTime>993</TotalTime>
  <Words>402</Words>
  <Application>Microsoft Office PowerPoint</Application>
  <PresentationFormat>Widescreen</PresentationFormat>
  <Paragraphs>75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Arial Black</vt:lpstr>
      <vt:lpstr>Calibri</vt:lpstr>
      <vt:lpstr>Century Gothic</vt:lpstr>
      <vt:lpstr>Times New Roman</vt:lpstr>
      <vt:lpstr>ORNL</vt:lpstr>
      <vt:lpstr>Advanced Manufacturing Workflows for Tokamak Internal Components Commonwealth Fusion Systems CRADA  </vt:lpstr>
      <vt:lpstr>Intro Video</vt:lpstr>
      <vt:lpstr>Advanced Manufacturing Workflows for Tokamak Internal Components</vt:lpstr>
      <vt:lpstr>Materials: 316LMn  Nitronic 50 </vt:lpstr>
      <vt:lpstr>Materials: 316LMn  Nitronic 50 </vt:lpstr>
      <vt:lpstr>First test part</vt:lpstr>
      <vt:lpstr>Process development and controls</vt:lpstr>
      <vt:lpstr>Concept test </vt:lpstr>
      <vt:lpstr>Toroidal part production </vt:lpstr>
      <vt:lpstr>Conclusions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Nycz, Andrzej</dc:creator>
  <cp:keywords/>
  <dc:description/>
  <cp:lastModifiedBy>Nycz, Andrzej</cp:lastModifiedBy>
  <cp:revision>21</cp:revision>
  <dcterms:created xsi:type="dcterms:W3CDTF">2022-01-06T21:36:44Z</dcterms:created>
  <dcterms:modified xsi:type="dcterms:W3CDTF">2023-11-09T16:25:42Z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0x010100436BFB3AB80EA044897B163D651BE7CF</vt:lpwstr>
  </property>
  <property fmtid="{D5CDD505-2E9C-101B-9397-08002B2CF9AE}" pid="3" name="Order">
    <vt:r8>18100</vt:r8>
  </property>
  <property fmtid="{D5CDD505-2E9C-101B-9397-08002B2CF9AE}" pid="4" name="GUID">
    <vt:lpwstr>42b6f0ba-36c8-4301-8891-17ebf0c53400</vt:lpwstr>
  </property>
</Properties>
</file>